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6" r:id="rId5"/>
    <p:sldId id="269" r:id="rId6"/>
    <p:sldId id="300" r:id="rId7"/>
    <p:sldId id="297" r:id="rId8"/>
    <p:sldId id="302" r:id="rId9"/>
    <p:sldId id="298" r:id="rId10"/>
    <p:sldId id="296" r:id="rId11"/>
    <p:sldId id="303" r:id="rId12"/>
    <p:sldId id="304" r:id="rId13"/>
    <p:sldId id="305" r:id="rId14"/>
    <p:sldId id="306" r:id="rId15"/>
    <p:sldId id="307" r:id="rId16"/>
    <p:sldId id="299" r:id="rId17"/>
    <p:sldId id="272" r:id="rId18"/>
    <p:sldId id="280" r:id="rId19"/>
    <p:sldId id="281" r:id="rId20"/>
    <p:sldId id="273" r:id="rId21"/>
    <p:sldId id="274" r:id="rId22"/>
    <p:sldId id="275" r:id="rId23"/>
    <p:sldId id="277" r:id="rId24"/>
    <p:sldId id="278" r:id="rId25"/>
    <p:sldId id="279" r:id="rId26"/>
    <p:sldId id="308" r:id="rId27"/>
    <p:sldId id="310" r:id="rId28"/>
    <p:sldId id="311" r:id="rId29"/>
    <p:sldId id="309" r:id="rId30"/>
    <p:sldId id="312" r:id="rId31"/>
    <p:sldId id="314" r:id="rId32"/>
    <p:sldId id="313" r:id="rId33"/>
    <p:sldId id="26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2535AF-362E-F4E6-76D7-4E799BA054CB}" v="252" dt="2026-03-09T14:29:18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C1C9C-1E01-4890-BEB4-3956756083D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BDAB4FDA-B006-4944-ACE6-6C40459EF335}">
      <dgm:prSet/>
      <dgm:spPr/>
      <dgm:t>
        <a:bodyPr/>
        <a:lstStyle/>
        <a:p>
          <a:r>
            <a:rPr lang="en-US"/>
            <a:t>Ransomware</a:t>
          </a:r>
        </a:p>
      </dgm:t>
    </dgm:pt>
    <dgm:pt modelId="{F9AA2912-9968-4004-9ABB-25E0D358A865}" type="parTrans" cxnId="{0D87CB81-8941-4F23-86B6-76CA288299F6}">
      <dgm:prSet/>
      <dgm:spPr/>
      <dgm:t>
        <a:bodyPr/>
        <a:lstStyle/>
        <a:p>
          <a:endParaRPr lang="en-US"/>
        </a:p>
      </dgm:t>
    </dgm:pt>
    <dgm:pt modelId="{7E4FF0DB-BFDA-4EE7-8D90-9DA7F1649447}" type="sibTrans" cxnId="{0D87CB81-8941-4F23-86B6-76CA288299F6}">
      <dgm:prSet/>
      <dgm:spPr/>
      <dgm:t>
        <a:bodyPr/>
        <a:lstStyle/>
        <a:p>
          <a:endParaRPr lang="en-US"/>
        </a:p>
      </dgm:t>
    </dgm:pt>
    <dgm:pt modelId="{F9BE99DE-A549-4E0A-8A8C-587325D6FF42}" type="pres">
      <dgm:prSet presAssocID="{F5FC1C9C-1E01-4890-BEB4-3956756083D4}" presName="root" presStyleCnt="0">
        <dgm:presLayoutVars>
          <dgm:dir/>
          <dgm:resizeHandles val="exact"/>
        </dgm:presLayoutVars>
      </dgm:prSet>
      <dgm:spPr/>
    </dgm:pt>
    <dgm:pt modelId="{4B2A8D95-CCB7-4A80-8EE2-F8749B002F11}" type="pres">
      <dgm:prSet presAssocID="{BDAB4FDA-B006-4944-ACE6-6C40459EF335}" presName="compNode" presStyleCnt="0"/>
      <dgm:spPr/>
    </dgm:pt>
    <dgm:pt modelId="{A89C358C-624F-4E1D-BF97-3106BBDDDA98}" type="pres">
      <dgm:prSet presAssocID="{BDAB4FDA-B006-4944-ACE6-6C40459EF335}" presName="iconRect" presStyleLbl="node1" presStyleIdx="0" presStyleCnt="1" custLinFactNeighborX="-480" custLinFactNeighborY="-4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67A9C74-2E86-48B1-B0D4-9912028C4E96}" type="pres">
      <dgm:prSet presAssocID="{BDAB4FDA-B006-4944-ACE6-6C40459EF335}" presName="spaceRect" presStyleCnt="0"/>
      <dgm:spPr/>
    </dgm:pt>
    <dgm:pt modelId="{03D795DF-663F-4E8C-B852-1334A7030010}" type="pres">
      <dgm:prSet presAssocID="{BDAB4FDA-B006-4944-ACE6-6C40459EF335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F5746B52-1F22-4649-83F2-0501EA27F4BF}" type="presOf" srcId="{F5FC1C9C-1E01-4890-BEB4-3956756083D4}" destId="{F9BE99DE-A549-4E0A-8A8C-587325D6FF42}" srcOrd="0" destOrd="0" presId="urn:microsoft.com/office/officeart/2018/2/layout/IconLabelList"/>
    <dgm:cxn modelId="{0D87CB81-8941-4F23-86B6-76CA288299F6}" srcId="{F5FC1C9C-1E01-4890-BEB4-3956756083D4}" destId="{BDAB4FDA-B006-4944-ACE6-6C40459EF335}" srcOrd="0" destOrd="0" parTransId="{F9AA2912-9968-4004-9ABB-25E0D358A865}" sibTransId="{7E4FF0DB-BFDA-4EE7-8D90-9DA7F1649447}"/>
    <dgm:cxn modelId="{B3378EE1-010E-4078-8BB1-55542A649BF2}" type="presOf" srcId="{BDAB4FDA-B006-4944-ACE6-6C40459EF335}" destId="{03D795DF-663F-4E8C-B852-1334A7030010}" srcOrd="0" destOrd="0" presId="urn:microsoft.com/office/officeart/2018/2/layout/IconLabelList"/>
    <dgm:cxn modelId="{5AFDF879-F339-42F5-AC90-8B6A5AFE3EF0}" type="presParOf" srcId="{F9BE99DE-A549-4E0A-8A8C-587325D6FF42}" destId="{4B2A8D95-CCB7-4A80-8EE2-F8749B002F11}" srcOrd="0" destOrd="0" presId="urn:microsoft.com/office/officeart/2018/2/layout/IconLabelList"/>
    <dgm:cxn modelId="{6D8192B3-030A-400C-B055-4E3BC886ECE5}" type="presParOf" srcId="{4B2A8D95-CCB7-4A80-8EE2-F8749B002F11}" destId="{A89C358C-624F-4E1D-BF97-3106BBDDDA98}" srcOrd="0" destOrd="0" presId="urn:microsoft.com/office/officeart/2018/2/layout/IconLabelList"/>
    <dgm:cxn modelId="{5A499154-39DF-4709-B0F4-55B3AED75D00}" type="presParOf" srcId="{4B2A8D95-CCB7-4A80-8EE2-F8749B002F11}" destId="{667A9C74-2E86-48B1-B0D4-9912028C4E96}" srcOrd="1" destOrd="0" presId="urn:microsoft.com/office/officeart/2018/2/layout/IconLabelList"/>
    <dgm:cxn modelId="{261EBEC3-6E67-43EB-ADE5-469FDA6EF19B}" type="presParOf" srcId="{4B2A8D95-CCB7-4A80-8EE2-F8749B002F11}" destId="{03D795DF-663F-4E8C-B852-1334A70300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C358C-624F-4E1D-BF97-3106BBDDDA98}">
      <dsp:nvSpPr>
        <dsp:cNvPr id="0" name=""/>
        <dsp:cNvSpPr/>
      </dsp:nvSpPr>
      <dsp:spPr>
        <a:xfrm>
          <a:off x="1579971" y="25284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795DF-663F-4E8C-B852-1334A7030010}">
      <dsp:nvSpPr>
        <dsp:cNvPr id="0" name=""/>
        <dsp:cNvSpPr/>
      </dsp:nvSpPr>
      <dsp:spPr>
        <a:xfrm>
          <a:off x="401303" y="267651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Ransomware</a:t>
          </a:r>
        </a:p>
      </dsp:txBody>
      <dsp:txXfrm>
        <a:off x="401303" y="2676515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6712A-B2BB-48E3-B1E9-EB0F8C4CCA49}" type="datetimeFigureOut"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6AB34-D65E-4328-9044-6D011DD9B7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8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Spanish+Prisoner&amp;sourceid=chrome&amp;ie=UTF-8&amp;mstk=AUtExfBzIPtATdn_Ld8cSIhYuDqmfXrXXUHGF_3HRCGuw0fuemGk4CXV8ydaxSWkn7jvsbRzH46qPiC6hf3ke8HMV4jQSfLP_ooF0W90mO-tYSi8oB_oGxajxc0Vv2hi5x3di-roQT9iEMyhj_gpGuy2sM-JR1vrIKRzfcPQCeXoZLGyccoGqnJE1DFKLRpivl0VhJ7Z43iEmbcFnyVGrsB-Djq-czXEosblWu_wiBD4UntT0E8hsPEyLRSwq5tpdruOw80&amp;csui=3&amp;ved=2ahUKEwjtsMHS9IaTAxX7MzQIHRjOMUAQgK4QegQIARAB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"</a:t>
            </a:r>
            <a:r>
              <a:rPr lang="en-US" u="sng" dirty="0">
                <a:highlight>
                  <a:srgbClr val="FFFFFF"/>
                </a:highlight>
                <a:hlinkClick r:id="rId3"/>
              </a:rPr>
              <a:t>Spanish Prisoner</a:t>
            </a:r>
            <a:r>
              <a:rPr lang="en-US" dirty="0">
                <a:solidFill>
                  <a:srgbClr val="0A0A0A"/>
                </a:solidFill>
                <a:highlight>
                  <a:srgbClr val="FFFFFF"/>
                </a:highlight>
              </a:rPr>
              <a:t>" letter is </a:t>
            </a:r>
            <a:r>
              <a:rPr lang="en-US" dirty="0">
                <a:solidFill>
                  <a:srgbClr val="001D35"/>
                </a:solidFill>
                <a:highlight>
                  <a:srgbClr val="D3E3FD"/>
                </a:highlight>
              </a:rPr>
              <a:t>a classic 19th-century confidence trick (or advance-fee fraud) where a scammer poses as a wealthy, unjustly imprisoned Spaniard</a:t>
            </a:r>
            <a:r>
              <a:rPr lang="en-US" dirty="0">
                <a:solidFill>
                  <a:srgbClr val="0A0A0A"/>
                </a:solidFill>
                <a:highlight>
                  <a:srgbClr val="FFFFFF"/>
                </a:highlight>
              </a:rPr>
              <a:t>. The letter asks the recipient to help secure their release in exchange for a portion of a massive hidden fortune. It is considered a precursor to modern Nigerian prince scams.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6AB34-D65E-4328-9044-6D011DD9B716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9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0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9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79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3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37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6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9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9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0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7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06CC33-5075-436C-8B74-36E54960A38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BA76A-2D53-4CCB-BB6D-014A66B5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4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392" y="5052661"/>
            <a:ext cx="10907274" cy="17924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EBEBEB"/>
                </a:solidFill>
              </a:rPr>
              <a:t>The Nigerian Prince Never Left: 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>
                <a:solidFill>
                  <a:srgbClr val="EBEBEB"/>
                </a:solidFill>
              </a:rPr>
              <a:t>Cybersecurity in the Modern Era and the Cost of </a:t>
            </a:r>
            <a:r>
              <a:rPr lang="en-US" sz="3200" b="1">
                <a:solidFill>
                  <a:srgbClr val="EBEBEB"/>
                </a:solidFill>
              </a:rPr>
              <a:t>One Click</a:t>
            </a:r>
            <a:endParaRPr lang="en-US" sz="3200" b="1" dirty="0">
              <a:solidFill>
                <a:srgbClr val="EBEBEB"/>
              </a:solidFill>
            </a:endParaRPr>
          </a:p>
        </p:txBody>
      </p:sp>
      <p:pic>
        <p:nvPicPr>
          <p:cNvPr id="3" name="Picture 2" descr="r/fairytail - [Meme] Who in the fairy tail guild would fall for the Nigerian prince scam">
            <a:extLst>
              <a:ext uri="{FF2B5EF4-FFF2-40B4-BE49-F238E27FC236}">
                <a16:creationId xmlns:a16="http://schemas.microsoft.com/office/drawing/2014/main" id="{2C2633CB-8816-3B54-6969-E6222A3D7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87" y="-252"/>
            <a:ext cx="6623665" cy="496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FE2140-6DBC-1948-FED9-668A964C0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9A6D2F2-8550-37DE-5EC0-44DCA3591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772B282-D8FA-9F67-C63F-466B9AC44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5D80201E-2EE0-5C12-C674-0E94EF1A0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AC9233B-E24B-49E5-EDBE-27A7842A5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F73B11-A80F-19CE-6557-32AC3C24F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4BD70E8-1B9E-7B69-6DE5-476AB05F0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FFA553-1AEE-AD8E-31C9-AAF7841DD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 descr="A screenshot of a message&#10;&#10;AI-generated content may be incorrect.">
            <a:extLst>
              <a:ext uri="{FF2B5EF4-FFF2-40B4-BE49-F238E27FC236}">
                <a16:creationId xmlns:a16="http://schemas.microsoft.com/office/drawing/2014/main" id="{C7D6354A-306C-F214-0B13-F09D19D82F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845" y="916274"/>
            <a:ext cx="10479685" cy="52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008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6E2935-A9B3-AE68-5FF1-C6C4F30D3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4E5726F-CCC9-4324-A138-FAB25073E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B63AAB8-C249-8C0B-84C9-2D6F1FC52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CABAB385-4105-A190-6C50-DB905FB4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9D26844-F4DE-AB3B-325C-530E69256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019FAE-5E66-7C22-BE6F-D09D035E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F5166E1-A434-028E-98D5-5FAB281E7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947B2B-187A-D184-7E84-9310D535A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screenshot of a email&#10;&#10;AI-generated content may be incorrect.">
            <a:extLst>
              <a:ext uri="{FF2B5EF4-FFF2-40B4-BE49-F238E27FC236}">
                <a16:creationId xmlns:a16="http://schemas.microsoft.com/office/drawing/2014/main" id="{51AE6007-A186-227C-D1EF-F006E1D5A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166" y="54027"/>
            <a:ext cx="7665438" cy="674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3170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D3702-5646-7D84-F0E3-49D6266B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497" y="1230272"/>
            <a:ext cx="5008154" cy="534607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/>
              <a:t>The Takeaway – Don't Respond via email!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Call your supervisor or coworker to safely determine if they are trying to reach you!</a:t>
            </a:r>
          </a:p>
        </p:txBody>
      </p:sp>
      <p:pic>
        <p:nvPicPr>
          <p:cNvPr id="4" name="Picture 3" descr="Cell phone | Smartphone, Mobile Apps &amp; Networking | Britannica">
            <a:extLst>
              <a:ext uri="{FF2B5EF4-FFF2-40B4-BE49-F238E27FC236}">
                <a16:creationId xmlns:a16="http://schemas.microsoft.com/office/drawing/2014/main" id="{2AF5B33D-7D42-8654-69FB-5ED384C9105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700" r="1" b="1"/>
          <a:stretch>
            <a:fillRect/>
          </a:stretch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21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2AF4-A18F-791C-B2FF-7F52F1DB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en-US" b="1"/>
              <a:t>It only gets worse...</a:t>
            </a:r>
          </a:p>
        </p:txBody>
      </p:sp>
      <p:pic>
        <p:nvPicPr>
          <p:cNvPr id="4" name="Content Placeholder 3" descr="A screenshot of a phone&#10;&#10;AI-generated content may be incorrect.">
            <a:extLst>
              <a:ext uri="{FF2B5EF4-FFF2-40B4-BE49-F238E27FC236}">
                <a16:creationId xmlns:a16="http://schemas.microsoft.com/office/drawing/2014/main" id="{037F14B5-4BB8-A0CE-8C83-05B369F150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35" b="3"/>
          <a:stretch>
            <a:fillRect/>
          </a:stretch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27D2E1-76E2-3A67-C22A-624C3580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96478"/>
            <a:ext cx="3685602" cy="41616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/>
              <a:t>We also now receive electronic text communication via our Phones!</a:t>
            </a:r>
            <a:endParaRPr lang="en-US" sz="2800" b="1" dirty="0"/>
          </a:p>
          <a:p>
            <a:pPr>
              <a:buClr>
                <a:srgbClr val="8AD0D6"/>
              </a:buClr>
            </a:pPr>
            <a:r>
              <a:rPr lang="en-US" sz="2800" b="1" dirty="0"/>
              <a:t>Same scam, different vehicle of transmission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4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1047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0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7F87D-D643-0E4C-174A-DD29BFD2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rgbClr val="EBEBEB"/>
                </a:solidFill>
              </a:rPr>
              <a:t>and worse... :)</a:t>
            </a:r>
            <a:endParaRPr lang="en-US" sz="3600" b="1" dirty="0">
              <a:solidFill>
                <a:srgbClr val="EBEBEB"/>
              </a:solidFill>
            </a:endParaRPr>
          </a:p>
        </p:txBody>
      </p:sp>
      <p:sp useBgFill="1">
        <p:nvSpPr>
          <p:cNvPr id="1051" name="Freeform: Shape 1050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DE9491-A5CD-319B-4886-2075AC93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25" y="2403643"/>
            <a:ext cx="6717919" cy="42490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8A34F27-64DD-D177-B676-CB9685C8C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146708"/>
              </p:ext>
            </p:extLst>
          </p:nvPr>
        </p:nvGraphicFramePr>
        <p:xfrm>
          <a:off x="6421089" y="2548281"/>
          <a:ext cx="5122606" cy="36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1899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1047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0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7F87D-D643-0E4C-174A-DD29BFD2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EBEBEB"/>
                </a:solidFill>
              </a:rPr>
              <a:t>Your scanned document is ready!</a:t>
            </a:r>
            <a:endParaRPr lang="en-US" sz="36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rgbClr val="EBEBEB"/>
              </a:solidFill>
            </a:endParaRPr>
          </a:p>
        </p:txBody>
      </p:sp>
      <p:sp useBgFill="1">
        <p:nvSpPr>
          <p:cNvPr id="1051" name="Freeform: Shape 1050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87237-49E0-EFA9-169A-511773E6F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6" y="2603392"/>
            <a:ext cx="14840897" cy="29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59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Picture 108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82" name="Picture 108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83" name="Oval 108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84" name="Picture 108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85" name="Picture 108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86" name="Rectangle 108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2E66A-635F-10CC-DFA3-4A6370679F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93" r="3" b="3"/>
          <a:stretch/>
        </p:blipFill>
        <p:spPr>
          <a:xfrm>
            <a:off x="1342372" y="241717"/>
            <a:ext cx="9094445" cy="63685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29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107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79" name="Picture 107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81" name="Oval 108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83" name="Picture 108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85" name="Picture 108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87" name="Rectangle 108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7F87D-D643-0E4C-174A-DD29BFD2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EBEBEB"/>
                </a:solidFill>
              </a:rPr>
              <a:t>Malvertising / Domain Squatting</a:t>
            </a:r>
          </a:p>
        </p:txBody>
      </p:sp>
      <p:sp>
        <p:nvSpPr>
          <p:cNvPr id="1091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025E3-4897-1CCA-E0AE-4495B6EFF1C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775" r="31597" b="-1"/>
          <a:stretch>
            <a:fillRect/>
          </a:stretch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93" name="Rectangle 1092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6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1076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79" name="Picture 1078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81" name="Oval 1080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83" name="Picture 1082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85" name="Picture 1084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87" name="Rectangle 1086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Rectangle 1090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2B166AC-51DB-42E3-FE44-98B7CDB56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29" y="-546"/>
            <a:ext cx="11841604" cy="685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4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1068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1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7F87D-D643-0E4C-174A-DD29BFD2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EBEB"/>
                </a:solidFill>
              </a:rPr>
              <a:t>Malvertising / Domain Squatting Cont</a:t>
            </a:r>
            <a:r>
              <a:rPr lang="en-US" sz="3600" b="1">
                <a:solidFill>
                  <a:srgbClr val="EBEBEB"/>
                </a:solidFill>
              </a:rPr>
              <a:t>...</a:t>
            </a:r>
            <a:endParaRPr lang="en-US" sz="3600" b="1" dirty="0">
              <a:solidFill>
                <a:srgbClr val="EBEBEB"/>
              </a:solidFill>
            </a:endParaRPr>
          </a:p>
        </p:txBody>
      </p:sp>
      <p:sp useBgFill="1">
        <p:nvSpPr>
          <p:cNvPr id="1072" name="Freeform: Shape 1071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BD70D-0650-2F16-9E14-EEC0BA0CC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23" y="2301565"/>
            <a:ext cx="9556666" cy="40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64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543D863-83CA-B365-B497-CE5A8E4E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638FAB2-69A3-F236-1CBD-F6466B321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29" y="1380470"/>
            <a:ext cx="10251547" cy="4867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Microsoft Windows [Version 10.0.19044.4291]</a:t>
            </a:r>
          </a:p>
          <a:p>
            <a:pPr marL="0" indent="0">
              <a:buNone/>
            </a:pPr>
            <a:r>
              <a:rPr lang="en-US" sz="3600" dirty="0"/>
              <a:t>(c) Microsoft Corporation. All rights reserved.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C:\&gt; </a:t>
            </a:r>
            <a:r>
              <a:rPr lang="en-US" sz="3600" b="1" dirty="0" err="1"/>
              <a:t>whoami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355933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1068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1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72" name="Freeform: Shape 1071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27799-BB7B-867E-9A5C-4951B9C0D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6" y="1052818"/>
            <a:ext cx="12197746" cy="58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68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1068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1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72" name="Freeform: Shape 1071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F8202-8385-8358-6993-9A5718B39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9" y="1764612"/>
            <a:ext cx="12191194" cy="59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1068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1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7F87D-D643-0E4C-174A-DD29BFD2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rgbClr val="EBEBEB"/>
                </a:solidFill>
              </a:rPr>
              <a:t>Malvertising / Domain Squatting Cont...</a:t>
            </a:r>
            <a:endParaRPr lang="en-US"/>
          </a:p>
        </p:txBody>
      </p:sp>
      <p:sp useBgFill="1">
        <p:nvSpPr>
          <p:cNvPr id="1072" name="Freeform: Shape 1071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8868D-CE76-9B00-40B7-032D78FE4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38" y="1464876"/>
            <a:ext cx="8921810" cy="51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02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41EE-11BE-A810-8205-0863B073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1" y="306180"/>
            <a:ext cx="4305185" cy="1400530"/>
          </a:xfrm>
        </p:spPr>
        <p:txBody>
          <a:bodyPr/>
          <a:lstStyle/>
          <a:p>
            <a:r>
              <a:rPr lang="en-US" b="1"/>
              <a:t>Put on your detective hat</a:t>
            </a:r>
          </a:p>
        </p:txBody>
      </p:sp>
      <p:pic>
        <p:nvPicPr>
          <p:cNvPr id="5" name="Picture 4" descr="A screenshot of a email&#10;&#10;AI-generated content may be incorrect.">
            <a:extLst>
              <a:ext uri="{FF2B5EF4-FFF2-40B4-BE49-F238E27FC236}">
                <a16:creationId xmlns:a16="http://schemas.microsoft.com/office/drawing/2014/main" id="{9A62BB17-8B17-151C-C087-D958CE88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11" y="4520"/>
            <a:ext cx="7110778" cy="6682886"/>
          </a:xfrm>
          <a:prstGeom prst="rect">
            <a:avLst/>
          </a:prstGeom>
        </p:spPr>
      </p:pic>
      <p:pic>
        <p:nvPicPr>
          <p:cNvPr id="8" name="Picture 7" descr="A person looking at a magnifying glass&#10;&#10;AI-generated content may be incorrect.">
            <a:extLst>
              <a:ext uri="{FF2B5EF4-FFF2-40B4-BE49-F238E27FC236}">
                <a16:creationId xmlns:a16="http://schemas.microsoft.com/office/drawing/2014/main" id="{CF4BD6A9-934D-8261-0638-54B469024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63" y="1856886"/>
            <a:ext cx="29622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27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2EFA3-9E6A-6623-FDD1-F9847BB13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4A17-E66B-587B-0997-B70B28C6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1" y="306180"/>
            <a:ext cx="9189800" cy="1400530"/>
          </a:xfrm>
        </p:spPr>
        <p:txBody>
          <a:bodyPr/>
          <a:lstStyle/>
          <a:p>
            <a:r>
              <a:rPr lang="en-US" b="1" dirty="0"/>
              <a:t>First, let's scrub out all personal and company specific identifiers</a:t>
            </a:r>
          </a:p>
        </p:txBody>
      </p:sp>
      <p:pic>
        <p:nvPicPr>
          <p:cNvPr id="6" name="Picture 5" descr="A hand holding a brush&#10;&#10;AI-generated content may be incorrect.">
            <a:extLst>
              <a:ext uri="{FF2B5EF4-FFF2-40B4-BE49-F238E27FC236}">
                <a16:creationId xmlns:a16="http://schemas.microsoft.com/office/drawing/2014/main" id="{B5FA97D9-F524-BE8A-C314-4FA31EC2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724" y="1802301"/>
            <a:ext cx="7082936" cy="473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71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92F8F-593A-37AF-C156-0A6CF0EF1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5BE2-5934-1AEA-4D0C-909C9EFE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1" y="306180"/>
            <a:ext cx="9189800" cy="1400530"/>
          </a:xfrm>
        </p:spPr>
        <p:txBody>
          <a:bodyPr/>
          <a:lstStyle/>
          <a:p>
            <a:r>
              <a:rPr lang="en-US" b="1"/>
              <a:t>DEMO TIME!</a:t>
            </a:r>
          </a:p>
        </p:txBody>
      </p:sp>
      <p:pic>
        <p:nvPicPr>
          <p:cNvPr id="3" name="Picture 2" descr="I'm Late Lyrics from Alice in Wonderland | Disney Song Lyrics">
            <a:extLst>
              <a:ext uri="{FF2B5EF4-FFF2-40B4-BE49-F238E27FC236}">
                <a16:creationId xmlns:a16="http://schemas.microsoft.com/office/drawing/2014/main" id="{64E7DBBF-4CF2-AA5D-071B-29B611C11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5" y="1421742"/>
            <a:ext cx="11287591" cy="45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90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276A2-8AC2-8718-4E30-4F415FC1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265D8D-C17A-5744-D715-882C3347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47" y="252849"/>
            <a:ext cx="9492166" cy="800924"/>
          </a:xfrm>
        </p:spPr>
        <p:txBody>
          <a:bodyPr/>
          <a:lstStyle/>
          <a:p>
            <a:r>
              <a:rPr lang="en-US" dirty="0"/>
              <a:t>Now, let's analyze this using AI!</a:t>
            </a:r>
          </a:p>
        </p:txBody>
      </p:sp>
      <p:pic>
        <p:nvPicPr>
          <p:cNvPr id="7" name="Picture 6" descr="A screenshot of a chat&#10;&#10;AI-generated content may be incorrect.">
            <a:extLst>
              <a:ext uri="{FF2B5EF4-FFF2-40B4-BE49-F238E27FC236}">
                <a16:creationId xmlns:a16="http://schemas.microsoft.com/office/drawing/2014/main" id="{F84C75E1-DC55-388C-F333-1680EFE87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78" y="1842384"/>
            <a:ext cx="8336093" cy="5009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437F09-7EA9-4930-411D-7A5B679E5AF1}"/>
              </a:ext>
            </a:extLst>
          </p:cNvPr>
          <p:cNvSpPr txBox="1"/>
          <p:nvPr/>
        </p:nvSpPr>
        <p:spPr>
          <a:xfrm>
            <a:off x="2648263" y="1049313"/>
            <a:ext cx="6720588" cy="6588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ea typeface="+mn-lt"/>
                <a:cs typeface="+mn-lt"/>
              </a:rPr>
              <a:t>https://claude.ai/share/ef2b3073-6364-442b-b930-90dae6485268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0566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0641E-C7FD-EE4B-5349-5262E1375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D42F8-EEA5-13A6-CB51-2A32DAAAB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1" y="306180"/>
            <a:ext cx="5704266" cy="1413021"/>
          </a:xfrm>
        </p:spPr>
        <p:txBody>
          <a:bodyPr/>
          <a:lstStyle/>
          <a:p>
            <a:r>
              <a:rPr lang="en-US" b="1"/>
              <a:t>Put on your detective hat – part 2</a:t>
            </a:r>
          </a:p>
        </p:txBody>
      </p:sp>
      <p:pic>
        <p:nvPicPr>
          <p:cNvPr id="8" name="Picture 7" descr="A person looking at a magnifying glass&#10;&#10;AI-generated content may be incorrect.">
            <a:extLst>
              <a:ext uri="{FF2B5EF4-FFF2-40B4-BE49-F238E27FC236}">
                <a16:creationId xmlns:a16="http://schemas.microsoft.com/office/drawing/2014/main" id="{766E7C3B-3E25-2B33-D445-92B97EFF9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3" y="1856886"/>
            <a:ext cx="2962275" cy="4629150"/>
          </a:xfrm>
          <a:prstGeom prst="rect">
            <a:avLst/>
          </a:prstGeom>
        </p:spPr>
      </p:pic>
      <p:pic>
        <p:nvPicPr>
          <p:cNvPr id="4" name="Content Placeholder 3" descr="A screenshot of a phone&#10;&#10;AI-generated content may be incorrect.">
            <a:extLst>
              <a:ext uri="{FF2B5EF4-FFF2-40B4-BE49-F238E27FC236}">
                <a16:creationId xmlns:a16="http://schemas.microsoft.com/office/drawing/2014/main" id="{CA7FB7F4-CA97-29FC-6793-805006A7E7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35" b="3"/>
          <a:stretch>
            <a:fillRect/>
          </a:stretch>
        </p:blipFill>
        <p:spPr>
          <a:xfrm>
            <a:off x="5006790" y="1109273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456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7E360-B5BB-1E21-C2A9-5CDDA4D51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4271-D9F0-22A9-EFFB-58018743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1" y="306180"/>
            <a:ext cx="5704266" cy="1413021"/>
          </a:xfrm>
        </p:spPr>
        <p:txBody>
          <a:bodyPr/>
          <a:lstStyle/>
          <a:p>
            <a:r>
              <a:rPr lang="en-US" b="1" dirty="0"/>
              <a:t>Put on your detective </a:t>
            </a:r>
            <a:r>
              <a:rPr lang="en-US" b="1"/>
              <a:t>hat – part 3</a:t>
            </a:r>
          </a:p>
        </p:txBody>
      </p:sp>
      <p:pic>
        <p:nvPicPr>
          <p:cNvPr id="8" name="Picture 7" descr="A person looking at a magnifying glass&#10;&#10;AI-generated content may be incorrect.">
            <a:extLst>
              <a:ext uri="{FF2B5EF4-FFF2-40B4-BE49-F238E27FC236}">
                <a16:creationId xmlns:a16="http://schemas.microsoft.com/office/drawing/2014/main" id="{1FB550E1-1545-ADBD-76D3-9B9892DE7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71" y="1719476"/>
            <a:ext cx="2962275" cy="462915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17D59EA-AADD-73A9-24EF-67B8672F4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29" y="1809829"/>
            <a:ext cx="7361263" cy="4849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AA1E47-6FA9-F728-8370-84BCED2ED328}"/>
              </a:ext>
            </a:extLst>
          </p:cNvPr>
          <p:cNvSpPr txBox="1"/>
          <p:nvPr/>
        </p:nvSpPr>
        <p:spPr>
          <a:xfrm>
            <a:off x="4634459" y="1118017"/>
            <a:ext cx="60960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https://claude.ai/share/ae6f9768-b8ad-4c0b-92a2-aaa43ba2939d</a:t>
            </a:r>
          </a:p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03778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89978-C840-417F-DD7F-D0C6CAD1F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BA7D-4658-58E7-BE42-4B94297F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1" y="306180"/>
            <a:ext cx="8315374" cy="1413021"/>
          </a:xfrm>
        </p:spPr>
        <p:txBody>
          <a:bodyPr/>
          <a:lstStyle/>
          <a:p>
            <a:r>
              <a:rPr lang="en-US" b="1"/>
              <a:t>Scrub the Text Message and Aanlyze with AI!  DEMO</a:t>
            </a:r>
          </a:p>
        </p:txBody>
      </p:sp>
      <p:pic>
        <p:nvPicPr>
          <p:cNvPr id="3" name="Picture 2" descr="A screenshot of a chat&#10;&#10;AI-generated content may be incorrect.">
            <a:extLst>
              <a:ext uri="{FF2B5EF4-FFF2-40B4-BE49-F238E27FC236}">
                <a16:creationId xmlns:a16="http://schemas.microsoft.com/office/drawing/2014/main" id="{3FFBA850-811F-3599-DFF0-E5B73239E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2" y="1697168"/>
            <a:ext cx="7515225" cy="5162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B3A55E-2C35-D353-BE93-CF4685F77936}"/>
              </a:ext>
            </a:extLst>
          </p:cNvPr>
          <p:cNvSpPr txBox="1"/>
          <p:nvPr/>
        </p:nvSpPr>
        <p:spPr>
          <a:xfrm>
            <a:off x="8044721" y="2042410"/>
            <a:ext cx="398488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https://claude.ai/share/03398cbd-868c-4ef8-b77b-efb1154e9297</a:t>
            </a:r>
          </a:p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7270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09625-760F-8FC3-6D20-51C601CA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2537585"/>
            <a:ext cx="3543464" cy="306650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EBEBEB"/>
                </a:solidFill>
              </a:rPr>
              <a:t>Let’s hop into our DeLorean and go back to where it all began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 to the Future anniversary: What critics thought 30 years ago">
            <a:extLst>
              <a:ext uri="{FF2B5EF4-FFF2-40B4-BE49-F238E27FC236}">
                <a16:creationId xmlns:a16="http://schemas.microsoft.com/office/drawing/2014/main" id="{743FDD88-A70C-EA0F-4CED-EC872CBF2CA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887" r="19446" b="1"/>
          <a:stretch>
            <a:fillRect/>
          </a:stretch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pic>
        <p:nvPicPr>
          <p:cNvPr id="3074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09" y="1164394"/>
            <a:ext cx="8249538" cy="549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ECE06-A1DF-A4D1-7E08-F0772C230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280" y="1681897"/>
            <a:ext cx="3855758" cy="39909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solidFill>
                  <a:srgbClr val="EBEBEB"/>
                </a:solidFill>
              </a:rPr>
              <a:t>The 1800s and The Spanish </a:t>
            </a:r>
            <a:r>
              <a:rPr lang="en-US" sz="4800" b="1" dirty="0">
                <a:solidFill>
                  <a:srgbClr val="EBEBEB"/>
                </a:solidFill>
              </a:rPr>
              <a:t>Prisoner </a:t>
            </a:r>
            <a:r>
              <a:rPr lang="en-US" sz="4800" b="1">
                <a:solidFill>
                  <a:srgbClr val="EBEBEB"/>
                </a:solidFill>
              </a:rPr>
              <a:t>Letter Scam</a:t>
            </a:r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newspaper with a person in a hat&#10;&#10;AI-generated content may be incorrect.">
            <a:extLst>
              <a:ext uri="{FF2B5EF4-FFF2-40B4-BE49-F238E27FC236}">
                <a16:creationId xmlns:a16="http://schemas.microsoft.com/office/drawing/2014/main" id="{D7BA75AC-5FB3-B66E-0FDB-6ACB0ABBF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rcRect r="7782" b="1"/>
          <a:stretch>
            <a:fillRect/>
          </a:stretch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2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563BB2-2F72-4753-577D-3490B8931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F10C86-4CA9-4313-B5A7-934E6CE92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F51A0A-54F6-7F4C-CD43-E8AC78F38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28DF97-840A-6C00-281E-F411557BD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F37469-BFA0-1B33-5719-8618E3A6B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DA197E-BB31-DB09-9B28-17DADA934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B7E70F-416E-97EC-618B-7D51898D5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FD6C30-9B59-30F6-90D8-D58FD28B2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0ECF3-856F-4BC0-107E-4D197B58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854" y="2537585"/>
            <a:ext cx="3568447" cy="355368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EBEBEB"/>
                </a:solidFill>
              </a:rPr>
              <a:t>Hopping back </a:t>
            </a:r>
            <a:r>
              <a:rPr lang="en-US" sz="4400" b="1">
                <a:solidFill>
                  <a:srgbClr val="EBEBEB"/>
                </a:solidFill>
              </a:rPr>
              <a:t>into</a:t>
            </a:r>
            <a:r>
              <a:rPr lang="en-US" sz="4400" b="1" dirty="0">
                <a:solidFill>
                  <a:srgbClr val="EBEBEB"/>
                </a:solidFill>
              </a:rPr>
              <a:t> the DeLorean and going 200 years into the future!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113BDCB-6D56-5563-74AE-E585C56FC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 to the Future anniversary: What critics thought 30 years ago">
            <a:extLst>
              <a:ext uri="{FF2B5EF4-FFF2-40B4-BE49-F238E27FC236}">
                <a16:creationId xmlns:a16="http://schemas.microsoft.com/office/drawing/2014/main" id="{5DA5E8B0-7618-10C5-4FBB-7AC3B8683A6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887" r="19446" b="1"/>
          <a:stretch>
            <a:fillRect/>
          </a:stretch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0B93698-CE88-41C9-788A-BE6D6FFB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0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ED16-3C56-71EA-C37F-455196D4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43388" cy="1157113"/>
          </a:xfrm>
        </p:spPr>
        <p:txBody>
          <a:bodyPr/>
          <a:lstStyle/>
          <a:p>
            <a:r>
              <a:rPr lang="en-US" sz="3600" b="1" dirty="0"/>
              <a:t>Roughly Two hundred years </a:t>
            </a:r>
            <a:r>
              <a:rPr lang="en-US" sz="3600" b="1"/>
              <a:t>Later...Enter in the Nigerian Prince Scam!</a:t>
            </a:r>
            <a:endParaRPr lang="en-US" sz="3600" b="1" dirty="0"/>
          </a:p>
        </p:txBody>
      </p:sp>
      <p:pic>
        <p:nvPicPr>
          <p:cNvPr id="4" name="Content Placeholder 3" descr="A close-up of a message&#10;&#10;AI-generated content may be incorrect.">
            <a:extLst>
              <a:ext uri="{FF2B5EF4-FFF2-40B4-BE49-F238E27FC236}">
                <a16:creationId xmlns:a16="http://schemas.microsoft.com/office/drawing/2014/main" id="{FC797AA0-27E4-DAAA-3A63-AD7BF90AC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850" y="1714462"/>
            <a:ext cx="10435533" cy="48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44B575-00A9-800C-092F-23B6991B2031}"/>
              </a:ext>
            </a:extLst>
          </p:cNvPr>
          <p:cNvSpPr>
            <a:spLocks noGrp="1"/>
          </p:cNvSpPr>
          <p:nvPr/>
        </p:nvSpPr>
        <p:spPr>
          <a:xfrm>
            <a:off x="569547" y="2539348"/>
            <a:ext cx="3778896" cy="3328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/>
              <a:t>20 years later...</a:t>
            </a:r>
            <a:endParaRPr lang="en-US" sz="48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/>
              <a:t>Urgency Does </a:t>
            </a:r>
            <a:r>
              <a:rPr lang="en-US" sz="4800" b="1" u="sng"/>
              <a:t>NOT </a:t>
            </a:r>
            <a:r>
              <a:rPr lang="en-US" sz="4800" b="1"/>
              <a:t>always Equal Legitimacy!</a:t>
            </a: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screenshot of a email&#10;&#10;AI-generated content may be incorrect.">
            <a:extLst>
              <a:ext uri="{FF2B5EF4-FFF2-40B4-BE49-F238E27FC236}">
                <a16:creationId xmlns:a16="http://schemas.microsoft.com/office/drawing/2014/main" id="{0090E16F-B3BB-D145-375B-0FA1C859D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688" y="82673"/>
            <a:ext cx="7110778" cy="66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28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0FCE7F-4274-14F2-BC18-FAD302DE6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FA8C901-7C15-1568-7C0A-0F919E656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DC5307-049B-DCA9-A629-715EF662F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BA33D693-41B6-A27F-740B-36538A38F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C6AD8AA-8C6A-87CD-E096-3F24EAA01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6993CEF-0198-8998-439D-310E97F14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D252856-AB62-44D3-C43F-986BEEC9A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D5FD93-9464-E6B8-70A3-C5C09B22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B330A0-8C53-3F02-086C-C3B0AF311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563" y="1340761"/>
            <a:ext cx="11142219" cy="417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200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5900B-1955-EC0A-E800-60FE68E5C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04D2FD0-9616-E558-0759-B5A4F5C29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58B7551-B453-D671-08A6-B7B3B9B23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7E355CD0-5B13-2B2C-401C-2C27994A1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0FDC22B-6004-E0C5-E6F9-3A62EB742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B4EB8B5-076C-BF40-A0B6-6E581368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B41E6D1-8B46-DD10-DB23-C3596E35C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DEB597-59A9-15CC-0AC4-141157F3E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screenshot of a email&#10;&#10;AI-generated content may be incorrect.">
            <a:extLst>
              <a:ext uri="{FF2B5EF4-FFF2-40B4-BE49-F238E27FC236}">
                <a16:creationId xmlns:a16="http://schemas.microsoft.com/office/drawing/2014/main" id="{85150576-2600-137F-7A0A-5B5CEA4D70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1426" y="-4450"/>
            <a:ext cx="7973674" cy="74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548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605a54b-fc83-4240-bacf-1881eeee2e2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9D2EB760E9B458185196474CF7366" ma:contentTypeVersion="22" ma:contentTypeDescription="Create a new document." ma:contentTypeScope="" ma:versionID="00514b92450dcb23136b8bc34c09d9d7">
  <xsd:schema xmlns:xsd="http://www.w3.org/2001/XMLSchema" xmlns:xs="http://www.w3.org/2001/XMLSchema" xmlns:p="http://schemas.microsoft.com/office/2006/metadata/properties" xmlns:ns1="http://schemas.microsoft.com/sharepoint/v3" xmlns:ns3="3837e14c-42c3-49cb-9d4e-5c455503593f" xmlns:ns4="6605a54b-fc83-4240-bacf-1881eeee2e2d" targetNamespace="http://schemas.microsoft.com/office/2006/metadata/properties" ma:root="true" ma:fieldsID="9d355dacb509ac67d306c02c3a82b823" ns1:_="" ns3:_="" ns4:_="">
    <xsd:import namespace="http://schemas.microsoft.com/sharepoint/v3"/>
    <xsd:import namespace="3837e14c-42c3-49cb-9d4e-5c455503593f"/>
    <xsd:import namespace="6605a54b-fc83-4240-bacf-1881eeee2e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7e14c-42c3-49cb-9d4e-5c45550359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5a54b-fc83-4240-bacf-1881eeee2e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6" nillable="true" ma:displayName="_activity" ma:hidden="true" ma:internalName="_activity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9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8F76DE-EE06-48B1-A538-195A8C857A2A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3837e14c-42c3-49cb-9d4e-5c455503593f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6605a54b-fc83-4240-bacf-1881eeee2e2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FA43596-CB24-4B09-84BC-23286AF91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5785E2-8915-4CA9-826E-811B1FA23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37e14c-42c3-49cb-9d4e-5c455503593f"/>
    <ds:schemaRef ds:uri="6605a54b-fc83-4240-bacf-1881eeee2e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317</Words>
  <Application>Microsoft Office PowerPoint</Application>
  <PresentationFormat>Widescreen</PresentationFormat>
  <Paragraphs>37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Century Gothic</vt:lpstr>
      <vt:lpstr>Wingdings 3</vt:lpstr>
      <vt:lpstr>Ion</vt:lpstr>
      <vt:lpstr>The Nigerian Prince Never Left:   Cybersecurity in the Modern Era and the Cost of One Click</vt:lpstr>
      <vt:lpstr>Introductions</vt:lpstr>
      <vt:lpstr>Let’s hop into our DeLorean and go back to where it all began</vt:lpstr>
      <vt:lpstr>The 1800s and The Spanish Prisoner Letter Scam</vt:lpstr>
      <vt:lpstr>Hopping back into the DeLorean and going 200 years into the future!</vt:lpstr>
      <vt:lpstr>Roughly Two hundred years Later...Enter in the Nigerian Prince Scam!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Takeaway – Don't Respond via email!  Call your supervisor or coworker to safely determine if they are trying to reach you!</vt:lpstr>
      <vt:lpstr>It only gets worse...</vt:lpstr>
      <vt:lpstr>and worse... :)</vt:lpstr>
      <vt:lpstr>Your scanned document is ready! </vt:lpstr>
      <vt:lpstr>PowerPoint Presentation</vt:lpstr>
      <vt:lpstr>Malvertising / Domain Squatting</vt:lpstr>
      <vt:lpstr>PowerPoint Presentation</vt:lpstr>
      <vt:lpstr>Malvertising / Domain Squatting Cont...</vt:lpstr>
      <vt:lpstr>PowerPoint Presentation</vt:lpstr>
      <vt:lpstr>PowerPoint Presentation</vt:lpstr>
      <vt:lpstr>Malvertising / Domain Squatting Cont...</vt:lpstr>
      <vt:lpstr>Put on your detective hat</vt:lpstr>
      <vt:lpstr>First, let's scrub out all personal and company specific identifiers</vt:lpstr>
      <vt:lpstr>DEMO TIME!</vt:lpstr>
      <vt:lpstr>Now, let's analyze this using AI!</vt:lpstr>
      <vt:lpstr>Put on your detective hat – part 2</vt:lpstr>
      <vt:lpstr>Put on your detective hat – part 3</vt:lpstr>
      <vt:lpstr>Scrub the Text Message and Aanlyze with AI!  DEMO</vt:lpstr>
      <vt:lpstr>QUESTIONS?</vt:lpstr>
    </vt:vector>
  </TitlesOfParts>
  <Company>KCTCS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Corley, Robert B (KCTCS)</dc:creator>
  <cp:lastModifiedBy>Neel, Sandra J (KCTCS)</cp:lastModifiedBy>
  <cp:revision>418</cp:revision>
  <dcterms:created xsi:type="dcterms:W3CDTF">2018-05-02T16:11:59Z</dcterms:created>
  <dcterms:modified xsi:type="dcterms:W3CDTF">2026-03-09T16:49:04Z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0x0101004999D2EB760E9B458185196474CF7366</vt:lpwstr>
  </property>
</Properties>
</file>