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66" r:id="rId4"/>
    <p:sldId id="267" r:id="rId5"/>
    <p:sldId id="268" r:id="rId6"/>
    <p:sldId id="269" r:id="rId7"/>
    <p:sldId id="264" r:id="rId8"/>
    <p:sldId id="270" r:id="rId9"/>
    <p:sldId id="271" r:id="rId10"/>
    <p:sldId id="272" r:id="rId11"/>
    <p:sldId id="273" r:id="rId12"/>
    <p:sldId id="274" r:id="rId13"/>
    <p:sldId id="27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9" autoAdjust="0"/>
    <p:restoredTop sz="94660"/>
  </p:normalViewPr>
  <p:slideViewPr>
    <p:cSldViewPr snapToGrid="0">
      <p:cViewPr varScale="1">
        <p:scale>
          <a:sx n="56" d="100"/>
          <a:sy n="56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2744C-E25A-48B9-8CB4-E4C4C8AB99B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EAA5E-820A-4D7D-A7A3-6A7FA2D17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6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7271D-BECF-462D-86A8-B2F11E343A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6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3FCF-7707-4E3D-B67B-F4223A1BF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A9F96-4FDA-4210-8324-4BBF12286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FC9EA-A21B-4EBA-9773-098C3149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E21F9-21AC-4C7E-B39F-4E1BECFC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A1AE6-E6A9-4225-94FA-723B15BB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CC7A-402C-491D-AB76-8F51C9EC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92C34-47A0-4526-8D74-CA4B23C62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22FFD-90E0-46BA-B372-1F9D6373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70004-113C-479E-91B4-DE549078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FF50D-FC59-45C3-8CF8-0904400D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5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6859E-00EB-4346-ACEB-3C5705A77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CBE01-22F3-429E-8069-E936C3210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B3397-DB63-4BA8-BA43-DDF15A9FA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BC442-101E-4AEB-BE48-33B61AAB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59D0F-CD73-4899-922E-147AB6F9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9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0E48-F831-44AD-AA03-18967C40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40023-572A-4C4A-8CAC-4988CB1BF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13707-0C76-4B70-AFAC-1E1CAF5B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0000-F8AF-4CB6-987B-11195ABB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DE0F-A9C8-460E-9FEE-0304DFCE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5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FD5F-E790-4942-84B4-8E663C64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760A4-D33F-4868-83E6-A25F48199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AD257-6985-444D-9A16-CD25C287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D69B5-68E5-4F30-8CE7-57F945EE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1DD6D-B664-434B-BD6E-BA6ECE9B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2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D7D1-B5F2-4564-AE3B-80816AC9B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A022-FFB9-42C4-AF16-E0E5B1363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A5A7D-42EE-47DA-BBB3-58A39F2C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9E4FB-51FD-4BFE-830D-2D0966E0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CBACD-8F2B-4697-AB9E-D662015B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A418C-EFA1-4BE3-B025-D14D3F75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0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E034-2ED7-4306-BD64-C25E652F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FE8E2-5262-459D-AA4D-4E72EC85B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0CA7-CF3E-409B-93DD-EEF5E2DA5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052E0-4BFA-4747-8DB1-1F0995BB0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806DE-944C-4EFE-92A1-9E5586309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C946B-F07D-4F11-B483-B226BCCC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D6B89-5FAB-41C9-93A9-5861B080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5843A-84EA-430C-A326-61490783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0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9159-E9D1-4489-B00F-00792DC5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66F40-BD19-4B56-9A59-4DA48890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0E522-7EFA-479C-9A5B-BEAE5C45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F6AB4-638C-4FF9-97CD-AED525A2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D02C1-A2E3-4215-A5C0-94F8E789E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CA609-91B2-48F4-AA6B-1C20C3F9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33EF8-E828-4618-B9A3-204B821D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7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190A-F163-43F2-8F74-AD5E75DA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0ED22-B465-4E20-ACF4-5C6AA2291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FE8B9-2464-4B5A-A2EE-D98E42FE0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EB10F-B168-49EA-9CA4-3821ED89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9B2C-6BB0-464B-BC73-3FFD3CB7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ADD59-3B0C-4BB3-9901-FF69B46E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C24B-DE66-48F2-AFAF-8B074131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E0573-4B6B-4C85-AF96-8587832C34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3774C-37CC-4855-8A03-B90C51D06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7D110-51FC-4C9C-881C-1B7A1F80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D1991-FE78-4476-91D3-FEBD037C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E6BD1-2C7B-4A78-BB35-D183EE13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6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FD9CD4-48D3-44A1-ADED-EFAC4ADF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65F33-1580-4E6F-B965-13F2008C0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0EDE2-5814-4B2D-8877-054FBE00C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E34C5-AE60-4620-AFC4-30B51271DFB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5230E-3DC6-42A7-9C75-5D0D617AE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AE18E-062C-412F-97E0-700B0A69C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AE8C4-0C23-48D3-90D1-D1423D34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5121-24F1-4FAD-803F-4B153189B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5E968-C4B1-4347-9FCB-3FF3F9987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907E6-0BE4-439C-B273-D5D6379D1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0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8D96C-3177-4A14-9799-DBD89905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10FC66-F3AC-27B2-97FB-D734A9CDBB61}"/>
              </a:ext>
            </a:extLst>
          </p:cNvPr>
          <p:cNvSpPr/>
          <p:nvPr/>
        </p:nvSpPr>
        <p:spPr>
          <a:xfrm>
            <a:off x="796186" y="297651"/>
            <a:ext cx="895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Scholarships as Recruiting Tool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5AF46-6A46-876A-59FA-7E58B3DF6F1C}"/>
              </a:ext>
            </a:extLst>
          </p:cNvPr>
          <p:cNvSpPr txBox="1"/>
          <p:nvPr/>
        </p:nvSpPr>
        <p:spPr>
          <a:xfrm>
            <a:off x="1015801" y="1220981"/>
            <a:ext cx="114119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Maintaining a presence in the High Schools is KEY!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SCC admissions applications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KHEAA/FAFSA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SCC Scholarship application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Parent Nights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Senior Seminar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Connection / Relationship with High School Counselors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College 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Road Show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Recruiting Scholarships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Achievement is awarded to all students in SCC service area that graduate in the top 10% of their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MSSE Grant Scholarship – Pell Eligible students who plan to transfer to a 4 year in a MSSE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KCTCS Presidential – Merit based - Current year High School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Commonwealth – Merit based - Current year High School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Rogers/Governor Scholars – Program Completion - Current year High School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Involvement Scholarships – SGA, Ambassadors, Honors Program</a:t>
            </a:r>
          </a:p>
        </p:txBody>
      </p:sp>
    </p:spTree>
    <p:extLst>
      <p:ext uri="{BB962C8B-B14F-4D97-AF65-F5344CB8AC3E}">
        <p14:creationId xmlns:p14="http://schemas.microsoft.com/office/powerpoint/2010/main" val="282166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C3AB-B056-3F1C-B651-BA4D06F5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1D4BF-4661-3069-804A-81472CB6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99" y="-1"/>
            <a:ext cx="13342925" cy="7505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A63C6F-F6E9-9560-CAFF-F96F8FB3CF70}"/>
              </a:ext>
            </a:extLst>
          </p:cNvPr>
          <p:cNvSpPr/>
          <p:nvPr/>
        </p:nvSpPr>
        <p:spPr>
          <a:xfrm>
            <a:off x="216838" y="566678"/>
            <a:ext cx="115025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SCC Scholarship Process (Advancement side)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BB34A-EB35-21BC-F085-FCF444FDE00C}"/>
              </a:ext>
            </a:extLst>
          </p:cNvPr>
          <p:cNvSpPr txBox="1"/>
          <p:nvPr/>
        </p:nvSpPr>
        <p:spPr>
          <a:xfrm>
            <a:off x="410475" y="1397675"/>
            <a:ext cx="10397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Advancement Office Receives Check/Pledge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Deposit into College or Foundation based on the Donors wishes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Send thank you letter and tax receipt if applicable to donor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Process the new gift (gift process form , entries , etc..)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Enter Scholarship into BAM (Blackbaud Award Management)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Notify Scholarship Office of the new opportunity, the restrictions,  and how many awards to be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Send  thank you letters from recipients to donors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881B96-D306-43EB-8305-11FBC8C44E67}"/>
              </a:ext>
            </a:extLst>
          </p:cNvPr>
          <p:cNvSpPr/>
          <p:nvPr/>
        </p:nvSpPr>
        <p:spPr>
          <a:xfrm>
            <a:off x="216838" y="3752697"/>
            <a:ext cx="112223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SCC Scholarship Process (Financial Aid side)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904F8-CA88-7930-0EBD-01DB12153BE8}"/>
              </a:ext>
            </a:extLst>
          </p:cNvPr>
          <p:cNvSpPr txBox="1"/>
          <p:nvPr/>
        </p:nvSpPr>
        <p:spPr>
          <a:xfrm>
            <a:off x="410475" y="4583694"/>
            <a:ext cx="67659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Scholarship Review Committee – 20-25 Staff/Faculty members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Reviews and scores applications based on KCTCS Rubric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Scholarship Coordinator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Selects based on Award Criteria in BAM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All Student Communication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Updates Student Accounts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Maintains documentation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1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768F-4620-1117-4E1B-4711B0A97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EAB73-0157-0ECE-2666-1D78DD728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5C7D0-95A5-2D88-D8D5-B052DBD8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72" y="-74852"/>
            <a:ext cx="8455455" cy="66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3E7D-95D8-1931-8DCA-871BC497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10480-6417-952E-820F-7A91EB35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49D732-D798-BC15-6830-61B1CED34B5A}"/>
              </a:ext>
            </a:extLst>
          </p:cNvPr>
          <p:cNvSpPr/>
          <p:nvPr/>
        </p:nvSpPr>
        <p:spPr>
          <a:xfrm>
            <a:off x="1410752" y="297651"/>
            <a:ext cx="7730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Institutional Methodology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C60D6-EB5A-AE7A-7A4A-13490738DF19}"/>
              </a:ext>
            </a:extLst>
          </p:cNvPr>
          <p:cNvSpPr txBox="1"/>
          <p:nvPr/>
        </p:nvSpPr>
        <p:spPr>
          <a:xfrm>
            <a:off x="1411303" y="1622208"/>
            <a:ext cx="936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“Financial Need” – We start with a range of SAI that tries to identify the “Middle of the road” students.</a:t>
            </a:r>
          </a:p>
        </p:txBody>
      </p:sp>
    </p:spTree>
    <p:extLst>
      <p:ext uri="{BB962C8B-B14F-4D97-AF65-F5344CB8AC3E}">
        <p14:creationId xmlns:p14="http://schemas.microsoft.com/office/powerpoint/2010/main" val="52251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C16ACF-6009-6DD4-32AB-821D0B18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3452A-B0E2-5D1C-40E4-F1AAE62A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More University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30D2F-88F4-8BDB-4782-BB6EADA09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511E55-1FC4-D21F-048C-8DD244FDA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45983" y="1978819"/>
            <a:ext cx="2945395" cy="36845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4ACAE-509B-CE55-0AC7-815CFA31E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Mark Messingschlager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3D1519-CAE9-6800-D08E-620A856F5E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Assistant Vice President of Admissions and Financial Aid </a:t>
            </a:r>
          </a:p>
          <a:p>
            <a:r>
              <a:rPr lang="en-US" dirty="0"/>
              <a:t>$20,000,000 scholarship endowment</a:t>
            </a:r>
          </a:p>
          <a:p>
            <a:pPr lvl="1"/>
            <a:r>
              <a:rPr lang="en-US" dirty="0"/>
              <a:t>$1,000,000 funded scholarships awarded annually</a:t>
            </a:r>
          </a:p>
          <a:p>
            <a:pPr lvl="1"/>
            <a:r>
              <a:rPr lang="en-US" dirty="0"/>
              <a:t>125 scholarships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9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AFD5F-716F-CA25-6832-737E4C4E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CCB0F0-D213-D562-4681-858AC2D8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Scholarships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F97301-31F4-0BA9-6845-AC1A4E511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Donation made to the university. </a:t>
            </a:r>
          </a:p>
          <a:p>
            <a:r>
              <a:rPr lang="en-US" dirty="0"/>
              <a:t>Advancement office drafts scholarship agreement</a:t>
            </a:r>
          </a:p>
          <a:p>
            <a:pPr lvl="1"/>
            <a:r>
              <a:rPr lang="en-US" dirty="0"/>
              <a:t>Sends to Financial Aid for review before signature</a:t>
            </a:r>
          </a:p>
          <a:p>
            <a:r>
              <a:rPr lang="en-US" dirty="0"/>
              <a:t>After one year, first scholarship awarded</a:t>
            </a:r>
          </a:p>
        </p:txBody>
      </p:sp>
    </p:spTree>
    <p:extLst>
      <p:ext uri="{BB962C8B-B14F-4D97-AF65-F5344CB8AC3E}">
        <p14:creationId xmlns:p14="http://schemas.microsoft.com/office/powerpoint/2010/main" val="81086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169D4-6617-C8CD-01F0-D322FA5B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6FF40-86A8-E827-5C56-EE7523CC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B4E7-C8B0-F1AB-AE7F-E15B34771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endowments are awarded through the Financial Aid Office </a:t>
            </a:r>
          </a:p>
          <a:p>
            <a:r>
              <a:rPr lang="en-US" dirty="0"/>
              <a:t>Other offices are involved in some aspects. </a:t>
            </a:r>
          </a:p>
          <a:p>
            <a:pPr lvl="1"/>
            <a:r>
              <a:rPr lang="en-US" dirty="0"/>
              <a:t>Admissions collects applications, essays, and letters of recommendations for first year scholarships. </a:t>
            </a:r>
          </a:p>
          <a:p>
            <a:pPr lvl="1"/>
            <a:r>
              <a:rPr lang="en-US" dirty="0"/>
              <a:t>Faculty committees make recommendations to Financial Aid for major-specific scholarships. </a:t>
            </a:r>
          </a:p>
          <a:p>
            <a:pPr lvl="1"/>
            <a:r>
              <a:rPr lang="en-US" dirty="0"/>
              <a:t>Advising office makes recommendations for retention purposes. </a:t>
            </a:r>
          </a:p>
        </p:txBody>
      </p:sp>
    </p:spTree>
    <p:extLst>
      <p:ext uri="{BB962C8B-B14F-4D97-AF65-F5344CB8AC3E}">
        <p14:creationId xmlns:p14="http://schemas.microsoft.com/office/powerpoint/2010/main" val="1052686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3D105-3AC3-5F4B-F76C-5277B945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0F502-19D8-EBC2-FFB8-4C553E7F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6EB77-3BB0-3D7A-926B-3AF98A882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scholarships list need as a criteria. </a:t>
            </a:r>
          </a:p>
          <a:p>
            <a:r>
              <a:rPr lang="en-US" dirty="0"/>
              <a:t>Thomas More does not use IM to award any scholarships; just FM</a:t>
            </a:r>
          </a:p>
          <a:p>
            <a:r>
              <a:rPr lang="en-US" dirty="0"/>
              <a:t>No guarantees of meeting need </a:t>
            </a:r>
          </a:p>
        </p:txBody>
      </p:sp>
    </p:spTree>
    <p:extLst>
      <p:ext uri="{BB962C8B-B14F-4D97-AF65-F5344CB8AC3E}">
        <p14:creationId xmlns:p14="http://schemas.microsoft.com/office/powerpoint/2010/main" val="120004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95767-0D19-32CB-2616-2AB886C4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21A4-B531-4153-6959-682579BF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EA0A-EEEF-8E2C-DAEC-8D44C09FF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Admissions awards leveraging aid</a:t>
            </a:r>
          </a:p>
          <a:p>
            <a:r>
              <a:rPr lang="en-US" dirty="0"/>
              <a:t>One of the scholarships is quasi-discount</a:t>
            </a:r>
          </a:p>
          <a:p>
            <a:r>
              <a:rPr lang="en-US" dirty="0"/>
              <a:t>We replace (underwrite) with funded endowments later for specific populations. </a:t>
            </a:r>
          </a:p>
          <a:p>
            <a:pPr lvl="1"/>
            <a:r>
              <a:rPr lang="en-US" dirty="0"/>
              <a:t>Lowers institutional discount rate without having to commit specific scholarships up front. </a:t>
            </a:r>
          </a:p>
        </p:txBody>
      </p:sp>
    </p:spTree>
    <p:extLst>
      <p:ext uri="{BB962C8B-B14F-4D97-AF65-F5344CB8AC3E}">
        <p14:creationId xmlns:p14="http://schemas.microsoft.com/office/powerpoint/2010/main" val="54940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A3BFE6-2CD2-9DD5-5ED8-14F8C2E5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50F03-B351-86C6-2E51-5FECAE2EF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AF04-BD00-4973-400E-19CC13770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scholarships with no living donors and open restrictions are saved for retention purposes. </a:t>
            </a:r>
          </a:p>
          <a:p>
            <a:r>
              <a:rPr lang="en-US" dirty="0"/>
              <a:t>These are used to help replace lost Pell, CAP, and KTG from prior years</a:t>
            </a:r>
          </a:p>
          <a:p>
            <a:r>
              <a:rPr lang="en-US" dirty="0"/>
              <a:t>These help with 5</a:t>
            </a:r>
            <a:r>
              <a:rPr lang="en-US" baseline="30000" dirty="0"/>
              <a:t>th</a:t>
            </a:r>
            <a:r>
              <a:rPr lang="en-US" dirty="0"/>
              <a:t> year seniors </a:t>
            </a:r>
          </a:p>
          <a:p>
            <a:r>
              <a:rPr lang="en-US" dirty="0"/>
              <a:t>Unexpected financial situations</a:t>
            </a:r>
          </a:p>
          <a:p>
            <a:r>
              <a:rPr lang="en-US" dirty="0"/>
              <a:t>Advising office is a crucial partnership </a:t>
            </a:r>
          </a:p>
        </p:txBody>
      </p:sp>
    </p:spTree>
    <p:extLst>
      <p:ext uri="{BB962C8B-B14F-4D97-AF65-F5344CB8AC3E}">
        <p14:creationId xmlns:p14="http://schemas.microsoft.com/office/powerpoint/2010/main" val="69168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04A7A-F653-0F0B-2B2B-3416E3F0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9C541-F1B1-CB30-65AB-D026E619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88320B-8207-DF23-B49A-7B1D8FAE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Institutional Awarding Landscape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EEF011-971F-CC5D-448B-DC0E51BC9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4 FT staff members to administer University CORE scholarship and approx. 250 endowed/gift scholarship programs</a:t>
            </a:r>
            <a:endParaRPr lang="en-US" sz="2400" dirty="0"/>
          </a:p>
          <a:p>
            <a:pPr lvl="1" fontAlgn="ctr"/>
            <a:r>
              <a:rPr lang="en-US" dirty="0"/>
              <a:t>~ 24,000 </a:t>
            </a:r>
            <a:r>
              <a:rPr lang="en-US" dirty="0" err="1"/>
              <a:t>FTF</a:t>
            </a:r>
            <a:r>
              <a:rPr lang="en-US" dirty="0"/>
              <a:t> academic/competitive offers at $196 million</a:t>
            </a:r>
            <a:endParaRPr lang="en-US" sz="2000" dirty="0"/>
          </a:p>
          <a:p>
            <a:pPr lvl="1" fontAlgn="ctr"/>
            <a:r>
              <a:rPr lang="en-US" dirty="0"/>
              <a:t>~ 8,300 </a:t>
            </a:r>
            <a:r>
              <a:rPr lang="en-US" dirty="0" err="1"/>
              <a:t>FTF</a:t>
            </a:r>
            <a:r>
              <a:rPr lang="en-US" dirty="0"/>
              <a:t> William C. Parker offers at $61 million</a:t>
            </a:r>
            <a:endParaRPr lang="en-US" sz="2000" dirty="0"/>
          </a:p>
          <a:p>
            <a:pPr lvl="1" fontAlgn="ctr"/>
            <a:r>
              <a:rPr lang="en-US" dirty="0"/>
              <a:t>~ 126 </a:t>
            </a:r>
            <a:r>
              <a:rPr lang="en-US" dirty="0" err="1"/>
              <a:t>FTF</a:t>
            </a:r>
            <a:r>
              <a:rPr lang="en-US" dirty="0"/>
              <a:t> Legacy Tuition Program offers at $1.1 million</a:t>
            </a:r>
            <a:endParaRPr lang="en-US" sz="2000" dirty="0"/>
          </a:p>
          <a:p>
            <a:pPr fontAlgn="ctr"/>
            <a:r>
              <a:rPr lang="en-US" dirty="0"/>
              <a:t>In process of centralizing college/departmental scholarships</a:t>
            </a:r>
            <a:endParaRPr lang="en-US" sz="2400" dirty="0"/>
          </a:p>
          <a:p>
            <a:pPr lvl="1" fontAlgn="ctr"/>
            <a:r>
              <a:rPr lang="en-US" dirty="0"/>
              <a:t>Increase number of endowed/gift scholarship programs administered by our office to approx. 1500</a:t>
            </a:r>
            <a:endParaRPr lang="en-US" sz="2000" dirty="0"/>
          </a:p>
          <a:p>
            <a:pPr lvl="1" fontAlgn="ctr"/>
            <a:r>
              <a:rPr lang="en-US" dirty="0"/>
              <a:t>4-5 new scholarship coordinators to handle increased workload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C1939-9397-C3E6-AD9A-0E7310BD9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A261C-ECFE-CF82-BB06-4ABDC45C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12189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017D4-C05E-F398-0B61-6E945B7C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Outsourcing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05745-B24D-BE2D-2BD7-7A65D238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Thomas More does not outsource any part of the process. </a:t>
            </a:r>
          </a:p>
          <a:p>
            <a:r>
              <a:rPr lang="en-US" dirty="0"/>
              <a:t>Goal is to develop in-house app to handle some of the administrative functions</a:t>
            </a:r>
          </a:p>
          <a:p>
            <a:pPr lvl="1"/>
            <a:r>
              <a:rPr lang="en-US" dirty="0"/>
              <a:t>Dashboard of all scholarships to include</a:t>
            </a:r>
          </a:p>
          <a:p>
            <a:pPr lvl="1"/>
            <a:r>
              <a:rPr lang="en-US" dirty="0"/>
              <a:t>Criteria</a:t>
            </a:r>
          </a:p>
          <a:p>
            <a:pPr lvl="1"/>
            <a:r>
              <a:rPr lang="en-US" dirty="0"/>
              <a:t>Amount available</a:t>
            </a:r>
          </a:p>
          <a:p>
            <a:pPr lvl="1"/>
            <a:r>
              <a:rPr lang="en-US" dirty="0"/>
              <a:t>Current recipients</a:t>
            </a:r>
          </a:p>
          <a:p>
            <a:pPr lvl="1"/>
            <a:r>
              <a:rPr lang="en-US" dirty="0"/>
              <a:t>Queries to find currently eligible students based on criteria</a:t>
            </a:r>
          </a:p>
        </p:txBody>
      </p:sp>
    </p:spTree>
    <p:extLst>
      <p:ext uri="{BB962C8B-B14F-4D97-AF65-F5344CB8AC3E}">
        <p14:creationId xmlns:p14="http://schemas.microsoft.com/office/powerpoint/2010/main" val="294532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580CB6-CEEB-185D-4BAF-96FDCB49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6E81E7-6193-70D0-7C66-69A9C430D4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B21436D-B45F-3B81-1BC3-FC685DD13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D0509-BC50-A7FD-B643-502CC78B2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3D6E2-F88B-D7BF-B185-812C2F62D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39C45-6A7A-3F01-5494-EDD917AA9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Awarding Methodology – Merit-based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79590-2738-BA63-48C3-1396018C4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n-US" dirty="0"/>
              <a:t>General university scholarships are primarily merit-based and awarded according to established criteria:</a:t>
            </a:r>
            <a:endParaRPr lang="en-US" sz="2400" dirty="0"/>
          </a:p>
          <a:p>
            <a:pPr lvl="1" fontAlgn="ctr"/>
            <a:r>
              <a:rPr lang="en-US" dirty="0"/>
              <a:t>Academic/Competitive – Residency, test-optional (GPA only) or traditional criteria (GPA and test score)</a:t>
            </a:r>
            <a:endParaRPr lang="en-US" sz="2000" dirty="0"/>
          </a:p>
          <a:p>
            <a:pPr lvl="2" fontAlgn="ctr"/>
            <a:r>
              <a:rPr lang="en-US" dirty="0"/>
              <a:t>$2,500-$5,000 residential; $5,000-$12,500 nonresidential</a:t>
            </a:r>
          </a:p>
          <a:p>
            <a:pPr lvl="2" fontAlgn="ctr"/>
            <a:r>
              <a:rPr lang="en-US" dirty="0"/>
              <a:t>Competitive: full-tuition scholarships</a:t>
            </a:r>
          </a:p>
          <a:p>
            <a:pPr lvl="1" fontAlgn="ctr"/>
            <a:r>
              <a:rPr lang="en-US" dirty="0"/>
              <a:t>Parker – GPA and AS Offer </a:t>
            </a:r>
            <a:endParaRPr lang="en-US" sz="2000" dirty="0"/>
          </a:p>
          <a:p>
            <a:pPr lvl="2" fontAlgn="ctr"/>
            <a:r>
              <a:rPr lang="en-US" dirty="0"/>
              <a:t>$2,500 - $10,000 residential; $5,000-$15,000 nonresidential</a:t>
            </a:r>
            <a:endParaRPr lang="en-US" sz="1800" dirty="0"/>
          </a:p>
          <a:p>
            <a:pPr lvl="1" fontAlgn="ctr"/>
            <a:r>
              <a:rPr lang="en-US" dirty="0"/>
              <a:t>Legacy Tuition – parent alumni status, test-optional or traditional criteria</a:t>
            </a:r>
            <a:endParaRPr lang="en-US" sz="2000" dirty="0"/>
          </a:p>
          <a:p>
            <a:pPr lvl="2" fontAlgn="ctr"/>
            <a:r>
              <a:rPr lang="en-US" dirty="0"/>
              <a:t>$3,000 - diff. in res/</a:t>
            </a:r>
            <a:r>
              <a:rPr lang="en-US" dirty="0" err="1"/>
              <a:t>nonres</a:t>
            </a:r>
            <a:r>
              <a:rPr lang="en-US" dirty="0"/>
              <a:t> tuition (approx. $21,000); nonresident only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11C4-B1B6-90DB-2CDD-CD6D05E9A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C4590-C37C-0AD3-B2B6-1EEB26B6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7D2A3-97C7-1EB3-533F-FE48F85C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D9EB52-0C8A-7CFE-5B21-FD4FF221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Awarding Methodology – Need-based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291B-EDE9-581E-C737-A4F2DF8BF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68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Need-based awards are targeted and typically awarded through endowed/gift funds</a:t>
            </a:r>
          </a:p>
          <a:p>
            <a:r>
              <a:rPr lang="en-US" dirty="0"/>
              <a:t>No comprehensive need-based program</a:t>
            </a:r>
          </a:p>
          <a:p>
            <a:pPr fontAlgn="ctr"/>
            <a:r>
              <a:rPr lang="en-US" dirty="0"/>
              <a:t>One example – Gatton LEADS ($3.5 million)</a:t>
            </a:r>
            <a:endParaRPr lang="en-US" sz="2400" dirty="0"/>
          </a:p>
          <a:p>
            <a:pPr lvl="1" fontAlgn="ctr"/>
            <a:r>
              <a:rPr lang="en-US" dirty="0"/>
              <a:t>Degree-seeking, resident of KY county, FAFSA filer, unmet need &gt; $5,000</a:t>
            </a:r>
            <a:endParaRPr lang="en-US" sz="2000" dirty="0"/>
          </a:p>
          <a:p>
            <a:pPr lvl="1" fontAlgn="ctr"/>
            <a:r>
              <a:rPr lang="en-US" dirty="0"/>
              <a:t>Awarding priorities:  First-Gen and outstanding account balance</a:t>
            </a:r>
            <a:endParaRPr lang="en-US" sz="2000" dirty="0"/>
          </a:p>
          <a:p>
            <a:pPr lvl="1" fontAlgn="ctr"/>
            <a:r>
              <a:rPr lang="en-US" dirty="0"/>
              <a:t>Award amount function:</a:t>
            </a:r>
            <a:endParaRPr lang="en-US" sz="2000" dirty="0"/>
          </a:p>
          <a:p>
            <a:pPr lvl="2" fontAlgn="ctr"/>
            <a:r>
              <a:rPr lang="en-US" dirty="0"/>
              <a:t>If </a:t>
            </a:r>
            <a:r>
              <a:rPr lang="en-US" dirty="0" err="1"/>
              <a:t>UNMET_NEED</a:t>
            </a:r>
            <a:r>
              <a:rPr lang="en-US" dirty="0"/>
              <a:t> ≤ $5,000, award equal to 0.</a:t>
            </a:r>
          </a:p>
          <a:p>
            <a:pPr lvl="2" fontAlgn="ctr"/>
            <a:r>
              <a:rPr lang="en-US" dirty="0"/>
              <a:t>If </a:t>
            </a:r>
            <a:r>
              <a:rPr lang="en-US" dirty="0" err="1"/>
              <a:t>UNMET_NEED</a:t>
            </a:r>
            <a:r>
              <a:rPr lang="en-US" dirty="0"/>
              <a:t> &gt; $5,000 and ≤ $15,000, award equal to </a:t>
            </a:r>
            <a:r>
              <a:rPr lang="en-US" dirty="0" err="1"/>
              <a:t>UNMET_NEED</a:t>
            </a:r>
            <a:r>
              <a:rPr lang="en-US" dirty="0"/>
              <a:t> minus $5000.</a:t>
            </a:r>
          </a:p>
          <a:p>
            <a:pPr lvl="2" fontAlgn="ctr"/>
            <a:r>
              <a:rPr lang="en-US" dirty="0"/>
              <a:t>If </a:t>
            </a:r>
            <a:r>
              <a:rPr lang="en-US" dirty="0" err="1"/>
              <a:t>UNMET_NEED</a:t>
            </a:r>
            <a:r>
              <a:rPr lang="en-US" dirty="0"/>
              <a:t> &gt; $15,000 and ≤ $25,000, award equal to </a:t>
            </a:r>
            <a:r>
              <a:rPr lang="en-US" dirty="0" err="1"/>
              <a:t>UNMET_NEED</a:t>
            </a:r>
            <a:r>
              <a:rPr lang="en-US" dirty="0"/>
              <a:t> divided by 2 plus $2500.</a:t>
            </a:r>
          </a:p>
          <a:p>
            <a:pPr lvl="2" fontAlgn="ctr"/>
            <a:r>
              <a:rPr lang="en-US" dirty="0" err="1"/>
              <a:t>UNMET_NEED</a:t>
            </a:r>
            <a:r>
              <a:rPr lang="en-US" dirty="0"/>
              <a:t> is adjusted down by any declined federal direct loans for this calculation.</a:t>
            </a:r>
          </a:p>
          <a:p>
            <a:pPr lvl="2" fontAlgn="ctr"/>
            <a:r>
              <a:rPr lang="en-US" dirty="0"/>
              <a:t>Minimum valid award amount is $100, maximum is $15,000.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356DA-F6A7-5578-9C3F-499DF7A7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6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B7C80-47F8-494E-5546-8E2265325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4DDEB-0AB6-2745-6FB0-8D027E191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5DE93-9779-9960-2EFC-CBC86082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Awarding Partners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C5EDC-3D40-A9CD-BE1F-483D6FF0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02698"/>
          </a:xfrm>
        </p:spPr>
        <p:txBody>
          <a:bodyPr>
            <a:normAutofit lnSpcReduction="10000"/>
          </a:bodyPr>
          <a:lstStyle/>
          <a:p>
            <a:pPr fontAlgn="ctr"/>
            <a:r>
              <a:rPr lang="en-US" dirty="0" err="1"/>
              <a:t>IRADS</a:t>
            </a:r>
            <a:r>
              <a:rPr lang="en-US" dirty="0"/>
              <a:t> (Institutional Research, Analytics and Decision Support)</a:t>
            </a:r>
          </a:p>
          <a:p>
            <a:pPr lvl="1" fontAlgn="ctr"/>
            <a:r>
              <a:rPr lang="en-US" dirty="0"/>
              <a:t>Academic scholarship eligibility</a:t>
            </a:r>
          </a:p>
          <a:p>
            <a:pPr lvl="1" fontAlgn="ctr"/>
            <a:r>
              <a:rPr lang="en-US" dirty="0"/>
              <a:t>Grade check reporting</a:t>
            </a:r>
          </a:p>
          <a:p>
            <a:pPr lvl="1" fontAlgn="ctr"/>
            <a:r>
              <a:rPr lang="en-US" dirty="0"/>
              <a:t>LEADS eligibility</a:t>
            </a:r>
          </a:p>
          <a:p>
            <a:pPr lvl="1" fontAlgn="ctr"/>
            <a:r>
              <a:rPr lang="en-US" dirty="0"/>
              <a:t>Other reporting as needed (Tableau)</a:t>
            </a:r>
          </a:p>
          <a:p>
            <a:pPr fontAlgn="ctr"/>
            <a:r>
              <a:rPr lang="en-US" dirty="0" err="1"/>
              <a:t>SSBO</a:t>
            </a:r>
            <a:r>
              <a:rPr lang="en-US" dirty="0"/>
              <a:t> (Student Success Budget Office)</a:t>
            </a:r>
          </a:p>
          <a:p>
            <a:pPr fontAlgn="ctr"/>
            <a:r>
              <a:rPr lang="en-US" dirty="0"/>
              <a:t>Philanthropy </a:t>
            </a:r>
          </a:p>
          <a:p>
            <a:pPr fontAlgn="ctr"/>
            <a:r>
              <a:rPr lang="en-US" dirty="0"/>
              <a:t>Enrollment Management</a:t>
            </a:r>
          </a:p>
          <a:p>
            <a:pPr fontAlgn="ctr"/>
            <a:r>
              <a:rPr lang="en-US" dirty="0"/>
              <a:t>Retention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8E952-A3F5-8253-827A-F4E78E931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33B7-CF49-477C-3BB5-F5711AD3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ACB7A-F9CF-140B-8C18-84F9C7B4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2AA01-7213-DF2F-3D16-EF635701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 and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9BFF0-714F-6130-6963-0D3404062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0645"/>
          </a:xfrm>
        </p:spPr>
        <p:txBody>
          <a:bodyPr>
            <a:normAutofit lnSpcReduction="10000"/>
          </a:bodyPr>
          <a:lstStyle/>
          <a:p>
            <a:pPr fontAlgn="ctr"/>
            <a:r>
              <a:rPr lang="en-US" dirty="0"/>
              <a:t>Process for identifying and selecting students:</a:t>
            </a:r>
          </a:p>
          <a:p>
            <a:pPr lvl="1" fontAlgn="ctr"/>
            <a:r>
              <a:rPr lang="en-US" dirty="0" err="1"/>
              <a:t>IRADS</a:t>
            </a:r>
            <a:endParaRPr lang="en-US" sz="2000" dirty="0"/>
          </a:p>
          <a:p>
            <a:pPr lvl="1" fontAlgn="ctr"/>
            <a:r>
              <a:rPr lang="en-US" dirty="0"/>
              <a:t>Tableau reports</a:t>
            </a:r>
          </a:p>
          <a:p>
            <a:pPr lvl="1" fontAlgn="ctr"/>
            <a:r>
              <a:rPr lang="en-US" dirty="0"/>
              <a:t>Scholarship applications</a:t>
            </a:r>
          </a:p>
          <a:p>
            <a:pPr lvl="1" fontAlgn="ctr"/>
            <a:r>
              <a:rPr lang="en-US" dirty="0"/>
              <a:t>Call-ins/emails</a:t>
            </a:r>
            <a:endParaRPr lang="en-US" sz="2000" dirty="0"/>
          </a:p>
          <a:p>
            <a:pPr fontAlgn="ctr"/>
            <a:r>
              <a:rPr lang="en-US" dirty="0"/>
              <a:t>Technology and resources:</a:t>
            </a:r>
          </a:p>
          <a:p>
            <a:pPr lvl="1" fontAlgn="ctr"/>
            <a:r>
              <a:rPr lang="en-US" dirty="0"/>
              <a:t>Excel</a:t>
            </a:r>
          </a:p>
          <a:p>
            <a:pPr lvl="1" fontAlgn="ctr"/>
            <a:r>
              <a:rPr lang="en-US" dirty="0"/>
              <a:t>ScholarshipUniverse</a:t>
            </a:r>
          </a:p>
          <a:p>
            <a:pPr lvl="1" fontAlgn="ctr"/>
            <a:r>
              <a:rPr lang="en-US" dirty="0"/>
              <a:t>Slate</a:t>
            </a:r>
          </a:p>
          <a:p>
            <a:pPr lvl="1" fontAlgn="ctr"/>
            <a:r>
              <a:rPr lang="en-US" dirty="0"/>
              <a:t>Copilot (coming soon!)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74D94-6D8B-528E-A808-F91F8C231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8944-D9B2-F1DE-DAF9-3DE2BEDF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B6A57-4BC4-D472-30CA-2C5EFFC15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934E7-4A6F-C7D7-FE6D-1756B898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FB240-4EAB-B003-10A6-6E591403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2698"/>
          </a:xfrm>
        </p:spPr>
        <p:txBody>
          <a:bodyPr>
            <a:normAutofit fontScale="92500" lnSpcReduction="20000"/>
          </a:bodyPr>
          <a:lstStyle/>
          <a:p>
            <a:pPr fontAlgn="ctr"/>
            <a:r>
              <a:rPr lang="en-US" dirty="0"/>
              <a:t>Academic &amp; Parker Scholarships </a:t>
            </a:r>
          </a:p>
          <a:p>
            <a:pPr lvl="1" fontAlgn="ctr"/>
            <a:r>
              <a:rPr lang="en-US" dirty="0"/>
              <a:t>No separate application, considered by applying for admission</a:t>
            </a:r>
          </a:p>
          <a:p>
            <a:pPr fontAlgn="ctr"/>
            <a:r>
              <a:rPr lang="en-US" dirty="0"/>
              <a:t>Competitive Scholarships </a:t>
            </a:r>
          </a:p>
          <a:p>
            <a:pPr lvl="1" fontAlgn="ctr"/>
            <a:r>
              <a:rPr lang="en-US" dirty="0"/>
              <a:t>Embedded application in application for admission, essay requirement (combined with Honors)</a:t>
            </a:r>
          </a:p>
          <a:p>
            <a:pPr fontAlgn="ctr"/>
            <a:r>
              <a:rPr lang="en-US" dirty="0"/>
              <a:t>Endowed/Gift Scholarships </a:t>
            </a:r>
          </a:p>
          <a:p>
            <a:pPr lvl="1" fontAlgn="ctr"/>
            <a:r>
              <a:rPr lang="en-US" dirty="0"/>
              <a:t>A combination of direct award/internal selection and scholarship applications (in ScholarshipUniverse), specifically if scholarship requires application/essay</a:t>
            </a:r>
          </a:p>
          <a:p>
            <a:pPr fontAlgn="ctr"/>
            <a:r>
              <a:rPr lang="en-US" dirty="0"/>
              <a:t>Thank You Notes </a:t>
            </a:r>
          </a:p>
          <a:p>
            <a:pPr lvl="1" fontAlgn="ctr"/>
            <a:r>
              <a:rPr lang="en-US" dirty="0"/>
              <a:t>Encouraged, but not required </a:t>
            </a:r>
          </a:p>
          <a:p>
            <a:pPr lvl="1" fontAlgn="ctr"/>
            <a:r>
              <a:rPr lang="en-US" dirty="0"/>
              <a:t>Do not withhold funds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8959C-5DBC-FE19-034B-70B0ADF1F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5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EAC9-A6CC-E132-B9F1-E7DBCD95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1E319-3B41-081E-592F-921C3E4B8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1" y="-519075"/>
            <a:ext cx="13342925" cy="750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5C3D9-4BF6-E27C-EE0F-B118BBC4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 Gift Becomes a Scholarship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AAE2E-52E2-1E90-BEF0-886762D0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7629"/>
          </a:xfrm>
        </p:spPr>
        <p:txBody>
          <a:bodyPr>
            <a:normAutofit fontScale="85000" lnSpcReduction="20000"/>
          </a:bodyPr>
          <a:lstStyle/>
          <a:p>
            <a:pPr fontAlgn="ctr"/>
            <a:r>
              <a:rPr lang="en-US" dirty="0"/>
              <a:t>Official process:</a:t>
            </a:r>
          </a:p>
          <a:p>
            <a:pPr lvl="1" fontAlgn="ctr"/>
            <a:r>
              <a:rPr lang="en-US" dirty="0"/>
              <a:t>Philanthropy works with donor to finalize agreement</a:t>
            </a:r>
          </a:p>
          <a:p>
            <a:pPr lvl="1" fontAlgn="ctr"/>
            <a:r>
              <a:rPr lang="en-US" dirty="0"/>
              <a:t>Philanthropy sends to Treasury/Endowment Services </a:t>
            </a:r>
          </a:p>
          <a:p>
            <a:pPr lvl="2" fontAlgn="ctr"/>
            <a:r>
              <a:rPr lang="en-US" sz="2100" dirty="0"/>
              <a:t>Sets up cost center/fund account and enters agreement into </a:t>
            </a:r>
            <a:r>
              <a:rPr lang="en-US" sz="2100" dirty="0" err="1"/>
              <a:t>EGATS</a:t>
            </a:r>
            <a:endParaRPr lang="en-US" sz="2100" dirty="0"/>
          </a:p>
          <a:p>
            <a:pPr lvl="1" fontAlgn="ctr"/>
            <a:r>
              <a:rPr lang="en-US" dirty="0"/>
              <a:t>Philanthropy communicates with departments</a:t>
            </a:r>
          </a:p>
          <a:p>
            <a:pPr lvl="2" fontAlgn="ctr"/>
            <a:r>
              <a:rPr lang="en-US" sz="2100" dirty="0"/>
              <a:t>Every college has own philanthropy officer</a:t>
            </a:r>
          </a:p>
          <a:p>
            <a:pPr lvl="2" fontAlgn="ctr"/>
            <a:r>
              <a:rPr lang="en-US" sz="2100" dirty="0"/>
              <a:t>Multiple college/department gifts </a:t>
            </a:r>
            <a:r>
              <a:rPr lang="en-US" sz="2100" dirty="0">
                <a:sym typeface="Wingdings" panose="05000000000000000000" pitchFamily="2" charset="2"/>
              </a:rPr>
              <a:t> our office</a:t>
            </a:r>
          </a:p>
          <a:p>
            <a:pPr lvl="2" fontAlgn="ctr"/>
            <a:r>
              <a:rPr lang="en-US" sz="2100" dirty="0"/>
              <a:t>Financial aid sets up Aid ID</a:t>
            </a:r>
          </a:p>
          <a:p>
            <a:pPr lvl="1" fontAlgn="ctr"/>
            <a:r>
              <a:rPr lang="en-US" dirty="0"/>
              <a:t>13 month waiting period on new endowed funds</a:t>
            </a:r>
            <a:endParaRPr lang="en-US" sz="2000" dirty="0"/>
          </a:p>
          <a:p>
            <a:pPr lvl="2" fontAlgn="ctr"/>
            <a:r>
              <a:rPr lang="en-US" sz="2100" dirty="0"/>
              <a:t>Quasi-endowed – intent to endow fund, paid over time</a:t>
            </a:r>
          </a:p>
          <a:p>
            <a:pPr lvl="2" fontAlgn="ctr"/>
            <a:r>
              <a:rPr lang="en-US" sz="2100" dirty="0"/>
              <a:t>Gift – used for direct scholarship awarding</a:t>
            </a:r>
          </a:p>
          <a:p>
            <a:pPr fontAlgn="ctr"/>
            <a:r>
              <a:rPr lang="en-US" dirty="0"/>
              <a:t>Alternative process:</a:t>
            </a:r>
          </a:p>
          <a:p>
            <a:pPr lvl="1" fontAlgn="ctr"/>
            <a:r>
              <a:rPr lang="en-US" i="1" dirty="0"/>
              <a:t>“Why haven’t these funds been awarded?”</a:t>
            </a:r>
            <a:r>
              <a:rPr lang="en-US" dirty="0"/>
              <a:t>...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FB65F-B768-DD25-83C3-DE52708B0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62832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0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90EC-9533-6384-A50A-2547CDA92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D446EE-2243-F4FC-3037-2E1A6FD5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"/>
          <a:stretch>
            <a:fillRect/>
          </a:stretch>
        </p:blipFill>
        <p:spPr>
          <a:xfrm>
            <a:off x="205621" y="822763"/>
            <a:ext cx="4180143" cy="4754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26560E-900E-6D7E-497C-E5C9F2A92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7816"/>
          <a:stretch>
            <a:fillRect/>
          </a:stretch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2743E2-CBA8-7239-8E85-49D8E5350344}"/>
              </a:ext>
            </a:extLst>
          </p:cNvPr>
          <p:cNvSpPr/>
          <p:nvPr/>
        </p:nvSpPr>
        <p:spPr>
          <a:xfrm>
            <a:off x="5596484" y="1499114"/>
            <a:ext cx="5623076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Suzanna Powell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Somerset Community College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Scholarship Coordinator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F8711-44FB-1E30-0319-001C299D227E}"/>
              </a:ext>
            </a:extLst>
          </p:cNvPr>
          <p:cNvSpPr txBox="1"/>
          <p:nvPr/>
        </p:nvSpPr>
        <p:spPr>
          <a:xfrm>
            <a:off x="6218527" y="4017227"/>
            <a:ext cx="4656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Bachelor of Science – Campbellsville University</a:t>
            </a:r>
          </a:p>
          <a:p>
            <a:r>
              <a:rPr lang="en-US" dirty="0"/>
              <a:t>Somerset Community College - @ 5 years</a:t>
            </a:r>
          </a:p>
          <a:p>
            <a:r>
              <a:rPr lang="en-US" dirty="0"/>
              <a:t>KASFAA Conference Committee – 2023- present</a:t>
            </a:r>
          </a:p>
        </p:txBody>
      </p:sp>
    </p:spTree>
    <p:extLst>
      <p:ext uri="{BB962C8B-B14F-4D97-AF65-F5344CB8AC3E}">
        <p14:creationId xmlns:p14="http://schemas.microsoft.com/office/powerpoint/2010/main" val="337464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4846</TotalTime>
  <Words>1138</Words>
  <Application>Microsoft Office PowerPoint</Application>
  <PresentationFormat>Widescreen</PresentationFormat>
  <Paragraphs>158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Wingdings</vt:lpstr>
      <vt:lpstr>Office Theme</vt:lpstr>
      <vt:lpstr>PowerPoint Presentation</vt:lpstr>
      <vt:lpstr>UK Institutional Awarding Landscape</vt:lpstr>
      <vt:lpstr>Awarding Methodology – Merit-based</vt:lpstr>
      <vt:lpstr>Awarding Methodology – Need-based</vt:lpstr>
      <vt:lpstr>Awarding Partners</vt:lpstr>
      <vt:lpstr>Selection Process and Resources</vt:lpstr>
      <vt:lpstr>Student Process</vt:lpstr>
      <vt:lpstr>How a Gift Becomes a Scholarship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Thomas More University </vt:lpstr>
      <vt:lpstr>New Scholarships</vt:lpstr>
      <vt:lpstr>Awarding</vt:lpstr>
      <vt:lpstr>Financial Need</vt:lpstr>
      <vt:lpstr>Recruitment</vt:lpstr>
      <vt:lpstr>Retention </vt:lpstr>
      <vt:lpstr>Outsourcing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Clay, Julie</dc:creator>
  <cp:lastModifiedBy>Messingschlager, Mark Anthony</cp:lastModifiedBy>
  <cp:revision>15</cp:revision>
  <dcterms:created xsi:type="dcterms:W3CDTF">2024-12-17T19:16:23Z</dcterms:created>
  <dcterms:modified xsi:type="dcterms:W3CDTF">2026-04-09T17:36:55Z</dcterms:modified>
</cp:coreProperties>
</file>